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1" r:id="rId4"/>
    <p:sldId id="257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19" autoAdjust="0"/>
    <p:restoredTop sz="81828"/>
  </p:normalViewPr>
  <p:slideViewPr>
    <p:cSldViewPr snapToGrid="0">
      <p:cViewPr varScale="1">
        <p:scale>
          <a:sx n="92" d="100"/>
          <a:sy n="92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96B89-D0A4-4260-818D-A0FE60018CF9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C768C-7432-4571-BFFC-31E4501739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19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6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9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72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5072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734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056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674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45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228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29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598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973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784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434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978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54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01CB8-9B34-41E0-BB9E-CD74489C619C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C3014-5C9C-4CB0-B23F-511FE92AB4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11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82386" y="450374"/>
            <a:ext cx="106561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请示：关于是否签订我院与**公司的合作协议（合同类型：校级</a:t>
            </a:r>
            <a:r>
              <a:rPr lang="en-US" altLang="zh-CN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院级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（请按类型修改）</a:t>
            </a:r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联合研发平台）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温馨提醒：大红色文字为提示，请在做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时删掉。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 dirty="0">
              <a:solidFill>
                <a:srgbClr val="921D3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25"/>
          <p:cNvSpPr txBox="1"/>
          <p:nvPr/>
        </p:nvSpPr>
        <p:spPr>
          <a:xfrm>
            <a:off x="196085" y="1403509"/>
            <a:ext cx="12070080" cy="5173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基本情况：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indent="-342900" fontAlgn="auto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平台名称：上海交通大学（电子信息与电气工程学院）</a:t>
            </a: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＊＊＊</a:t>
            </a:r>
          </a:p>
          <a:p>
            <a:pPr marL="685800" indent="-342900" fontAlgn="auto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共建单位：</a:t>
            </a: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indent="-342900" fontAlgn="auto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甲方：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项目负责人  **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乙方：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项目负责人  **   经办人 **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indent="-342900" fontAlgn="auto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项目金额：共计人民币**万元，自＊年至＊年，共＊年内提供。</a:t>
            </a:r>
          </a:p>
          <a:p>
            <a:pPr marL="342900" fontAlgn="auto">
              <a:lnSpc>
                <a:spcPct val="150000"/>
              </a:lnSpc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每年*万，其中运行费每年*万元，于每年＊月＊日之前拨付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fontAlgn="auto">
              <a:lnSpc>
                <a:spcPct val="150000"/>
              </a:lnSpc>
            </a:pPr>
            <a:r>
              <a:rPr lang="zh-CN" altLang="en-US" dirty="0">
                <a:solidFill>
                  <a:srgbClr val="FF0000"/>
                </a:solidFill>
              </a:rPr>
              <a:t>（新签联合研发平台要求：</a:t>
            </a:r>
            <a:r>
              <a:rPr lang="en-US" altLang="zh-CN" dirty="0">
                <a:solidFill>
                  <a:srgbClr val="FF0000"/>
                </a:solidFill>
              </a:rPr>
              <a:t>1</a:t>
            </a:r>
            <a:r>
              <a:rPr lang="zh-CN" altLang="en-US" dirty="0">
                <a:solidFill>
                  <a:srgbClr val="FF0000"/>
                </a:solidFill>
              </a:rPr>
              <a:t>．联合研究院：三年不低于</a:t>
            </a:r>
            <a:r>
              <a:rPr lang="en-US" altLang="zh-CN" dirty="0">
                <a:solidFill>
                  <a:srgbClr val="FF0000"/>
                </a:solidFill>
              </a:rPr>
              <a:t>1.5</a:t>
            </a:r>
            <a:r>
              <a:rPr lang="zh-CN" altLang="en-US" dirty="0">
                <a:solidFill>
                  <a:srgbClr val="FF0000"/>
                </a:solidFill>
              </a:rPr>
              <a:t>亿元，第一年到校经费不低于</a:t>
            </a:r>
            <a:r>
              <a:rPr lang="en-US" altLang="zh-CN" dirty="0">
                <a:solidFill>
                  <a:srgbClr val="FF0000"/>
                </a:solidFill>
              </a:rPr>
              <a:t>6000</a:t>
            </a:r>
            <a:r>
              <a:rPr lang="zh-CN" altLang="en-US" dirty="0">
                <a:solidFill>
                  <a:srgbClr val="FF0000"/>
                </a:solidFill>
              </a:rPr>
              <a:t>万元。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．校级联合研发平台：三年不低于</a:t>
            </a:r>
            <a:r>
              <a:rPr lang="en-US" altLang="zh-CN" dirty="0">
                <a:solidFill>
                  <a:srgbClr val="FF0000"/>
                </a:solidFill>
              </a:rPr>
              <a:t>1500</a:t>
            </a:r>
            <a:r>
              <a:rPr lang="zh-CN" altLang="en-US" dirty="0">
                <a:solidFill>
                  <a:srgbClr val="FF0000"/>
                </a:solidFill>
              </a:rPr>
              <a:t>万元，每年到校经费不低于</a:t>
            </a:r>
            <a:r>
              <a:rPr lang="en-US" altLang="zh-CN" dirty="0">
                <a:solidFill>
                  <a:srgbClr val="FF0000"/>
                </a:solidFill>
              </a:rPr>
              <a:t>500</a:t>
            </a:r>
            <a:r>
              <a:rPr lang="zh-CN" altLang="en-US" dirty="0">
                <a:solidFill>
                  <a:srgbClr val="FF0000"/>
                </a:solidFill>
              </a:rPr>
              <a:t>万元。</a:t>
            </a:r>
            <a:r>
              <a:rPr lang="en-US" altLang="zh-CN" dirty="0">
                <a:solidFill>
                  <a:srgbClr val="FF0000"/>
                </a:solidFill>
              </a:rPr>
              <a:t>3</a:t>
            </a:r>
            <a:r>
              <a:rPr lang="zh-CN" altLang="en-US" dirty="0">
                <a:solidFill>
                  <a:srgbClr val="FF0000"/>
                </a:solidFill>
              </a:rPr>
              <a:t>．院级联合研发平台：三年不低于</a:t>
            </a:r>
            <a:r>
              <a:rPr lang="en-US" altLang="zh-CN" dirty="0">
                <a:solidFill>
                  <a:srgbClr val="FF0000"/>
                </a:solidFill>
              </a:rPr>
              <a:t>600</a:t>
            </a:r>
            <a:r>
              <a:rPr lang="zh-CN" altLang="en-US" dirty="0">
                <a:solidFill>
                  <a:srgbClr val="FF0000"/>
                </a:solidFill>
              </a:rPr>
              <a:t>万元，每年到校经费不低于</a:t>
            </a:r>
            <a:r>
              <a:rPr lang="en-US" altLang="zh-CN" dirty="0">
                <a:solidFill>
                  <a:srgbClr val="FF0000"/>
                </a:solidFill>
              </a:rPr>
              <a:t>200</a:t>
            </a:r>
            <a:r>
              <a:rPr lang="zh-CN" altLang="en-US" dirty="0">
                <a:solidFill>
                  <a:srgbClr val="FF0000"/>
                </a:solidFill>
              </a:rPr>
              <a:t>万元。</a:t>
            </a:r>
            <a:r>
              <a:rPr lang="zh-CN" altLang="zh-CN" dirty="0">
                <a:solidFill>
                  <a:srgbClr val="FF0000"/>
                </a:solidFill>
              </a:rPr>
              <a:t>每年的日常运行经费不少于当年合作经费的</a:t>
            </a:r>
            <a:r>
              <a:rPr lang="en-US" altLang="zh-CN" dirty="0">
                <a:solidFill>
                  <a:srgbClr val="FF0000"/>
                </a:solidFill>
              </a:rPr>
              <a:t>10%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</a:p>
        </p:txBody>
      </p:sp>
      <p:sp>
        <p:nvSpPr>
          <p:cNvPr id="27" name="矩形 26"/>
          <p:cNvSpPr/>
          <p:nvPr/>
        </p:nvSpPr>
        <p:spPr>
          <a:xfrm>
            <a:off x="1" y="482740"/>
            <a:ext cx="392168" cy="518067"/>
          </a:xfrm>
          <a:prstGeom prst="rect">
            <a:avLst/>
          </a:prstGeom>
          <a:solidFill>
            <a:srgbClr val="921D3F"/>
          </a:solidFill>
          <a:ln>
            <a:solidFill>
              <a:srgbClr val="921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5" dirty="0">
              <a:solidFill>
                <a:srgbClr val="921D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9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82386" y="450374"/>
            <a:ext cx="106561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请示：关于是否签订我院与**公司的合作协议（合同类型：校级</a:t>
            </a:r>
            <a:r>
              <a:rPr lang="en-US" altLang="zh-CN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院级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（请按类型修改）</a:t>
            </a:r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联合研发平台）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温馨提醒：大红色文字为提示，请在做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时删掉。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 dirty="0">
              <a:solidFill>
                <a:srgbClr val="921D3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25"/>
          <p:cNvSpPr txBox="1"/>
          <p:nvPr/>
        </p:nvSpPr>
        <p:spPr>
          <a:xfrm>
            <a:off x="682386" y="1574965"/>
            <a:ext cx="12070080" cy="279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共建基础：共建单位情况及之前的合作基础</a:t>
            </a:r>
          </a:p>
          <a:p>
            <a:pPr fontAlgn="auto">
              <a:lnSpc>
                <a:spcPct val="150000"/>
              </a:lnSpc>
            </a:pP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ct val="150000"/>
              </a:lnSpc>
            </a:pP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auto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主要共建内容：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/>
              </a:rPr>
              <a:t>（请详细描述）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indent="-342900" fontAlgn="auto">
              <a:lnSpc>
                <a:spcPct val="150000"/>
              </a:lnSpc>
              <a:buFont typeface="Wingdings" charset="2"/>
              <a:buChar char="Ø"/>
            </a:pP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" y="482740"/>
            <a:ext cx="392168" cy="518067"/>
          </a:xfrm>
          <a:prstGeom prst="rect">
            <a:avLst/>
          </a:prstGeom>
          <a:solidFill>
            <a:srgbClr val="921D3F"/>
          </a:solidFill>
          <a:ln>
            <a:solidFill>
              <a:srgbClr val="921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5" dirty="0">
              <a:solidFill>
                <a:srgbClr val="921D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4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82386" y="450374"/>
            <a:ext cx="9630012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请示：关于是否签订我院与**公司的合作协议（合同类型：院级联合实验室）</a:t>
            </a:r>
          </a:p>
        </p:txBody>
      </p:sp>
      <p:sp>
        <p:nvSpPr>
          <p:cNvPr id="17" name="TextBox 25"/>
          <p:cNvSpPr txBox="1"/>
          <p:nvPr/>
        </p:nvSpPr>
        <p:spPr>
          <a:xfrm>
            <a:off x="392169" y="1348645"/>
            <a:ext cx="11641335" cy="279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协议内容：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管理人员：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1.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双方研究人员。</a:t>
            </a:r>
          </a:p>
          <a:p>
            <a:pPr fontAlgn="auto">
              <a:lnSpc>
                <a:spcPct val="150000"/>
              </a:lnSpc>
            </a:pP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2.</a:t>
            </a:r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管理委员会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名单</a:t>
            </a:r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3.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学术委员会名单。</a:t>
            </a:r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" y="482740"/>
            <a:ext cx="392168" cy="518067"/>
          </a:xfrm>
          <a:prstGeom prst="rect">
            <a:avLst/>
          </a:prstGeom>
          <a:solidFill>
            <a:srgbClr val="921D3F"/>
          </a:solidFill>
          <a:ln>
            <a:solidFill>
              <a:srgbClr val="921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5" dirty="0">
              <a:solidFill>
                <a:srgbClr val="921D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74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82386" y="450374"/>
            <a:ext cx="9630012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请示：关于是否签订我院与**公司的合作协议（合同类型：院级联合实验室）</a:t>
            </a:r>
          </a:p>
        </p:txBody>
      </p:sp>
      <p:sp>
        <p:nvSpPr>
          <p:cNvPr id="17" name="TextBox 25"/>
          <p:cNvSpPr txBox="1"/>
          <p:nvPr/>
        </p:nvSpPr>
        <p:spPr>
          <a:xfrm>
            <a:off x="392169" y="1348645"/>
            <a:ext cx="1164133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Ø"/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知识产权：</a:t>
            </a:r>
          </a:p>
        </p:txBody>
      </p:sp>
      <p:sp>
        <p:nvSpPr>
          <p:cNvPr id="27" name="矩形 26"/>
          <p:cNvSpPr/>
          <p:nvPr/>
        </p:nvSpPr>
        <p:spPr>
          <a:xfrm>
            <a:off x="1" y="482740"/>
            <a:ext cx="392168" cy="518067"/>
          </a:xfrm>
          <a:prstGeom prst="rect">
            <a:avLst/>
          </a:prstGeom>
          <a:solidFill>
            <a:srgbClr val="921D3F"/>
          </a:solidFill>
          <a:ln>
            <a:solidFill>
              <a:srgbClr val="921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5" dirty="0">
              <a:solidFill>
                <a:srgbClr val="921D3F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6085" y="2301780"/>
            <a:ext cx="10891527" cy="2866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06400" algn="just"/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方案一：知识产权归乙方，甲方拥有使用权。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06400" algn="just"/>
            <a:endParaRPr lang="zh-CN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06400" algn="just"/>
            <a:r>
              <a:rPr lang="zh-CN" altLang="zh-CN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二：双方共有，未经一方书面许可另一方不得以任何方式将该共有研究成果泄露、许可和转让给第三方，或单独申请专利。共有知识产权的权利人排序依贡献大小为据，以共有知识产权申报科技奖励或发表论文时，乙方排名第一。</a:t>
            </a:r>
            <a:endParaRPr lang="en-US" altLang="zh-CN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06400" algn="just"/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06400" algn="just"/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（以上方案二选一）</a:t>
            </a:r>
            <a:endParaRPr lang="zh-CN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>
              <a:lnSpc>
                <a:spcPct val="150000"/>
              </a:lnSpc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3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682386" y="450374"/>
            <a:ext cx="106561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请示：关于是否签订我院与**公司的合作协议（合同类型：校级</a:t>
            </a:r>
            <a:r>
              <a:rPr lang="en-US" altLang="zh-CN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院级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（请按类型修改）</a:t>
            </a:r>
            <a:r>
              <a:rPr lang="zh-CN" altLang="en-US" sz="2800" b="1" dirty="0">
                <a:solidFill>
                  <a:srgbClr val="921D3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联合研发平台）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温馨提醒：大红色文字为提示，请在做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时删掉。</a:t>
            </a:r>
            <a:endParaRPr lang="zh-CN" altLang="en-US" sz="2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2800" b="1" dirty="0">
              <a:solidFill>
                <a:srgbClr val="921D3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25"/>
          <p:cNvSpPr txBox="1"/>
          <p:nvPr/>
        </p:nvSpPr>
        <p:spPr>
          <a:xfrm>
            <a:off x="682386" y="1574965"/>
            <a:ext cx="120700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该联合实验室建设对本学科建设的重要性或必要性：</a:t>
            </a:r>
          </a:p>
          <a:p>
            <a:pPr fontAlgn="auto">
              <a:lnSpc>
                <a:spcPct val="150000"/>
              </a:lnSpc>
            </a:pP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indent="-342900" fontAlgn="auto">
              <a:lnSpc>
                <a:spcPct val="150000"/>
              </a:lnSpc>
              <a:buFont typeface="Wingdings" charset="2"/>
              <a:buChar char="Ø"/>
            </a:pPr>
            <a:endParaRPr lang="zh-CN" altLang="en-US" sz="24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" y="482740"/>
            <a:ext cx="392168" cy="518067"/>
          </a:xfrm>
          <a:prstGeom prst="rect">
            <a:avLst/>
          </a:prstGeom>
          <a:solidFill>
            <a:srgbClr val="921D3F"/>
          </a:solidFill>
          <a:ln>
            <a:solidFill>
              <a:srgbClr val="921D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795" dirty="0">
              <a:solidFill>
                <a:srgbClr val="921D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2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498</Words>
  <Application>Microsoft Office PowerPoint</Application>
  <PresentationFormat>宽屏</PresentationFormat>
  <Paragraphs>29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liu xiaomo</dc:creator>
  <cp:lastModifiedBy>11</cp:lastModifiedBy>
  <cp:revision>14</cp:revision>
  <dcterms:created xsi:type="dcterms:W3CDTF">2019-05-28T07:24:12Z</dcterms:created>
  <dcterms:modified xsi:type="dcterms:W3CDTF">2022-02-18T03:31:41Z</dcterms:modified>
</cp:coreProperties>
</file>